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rels" ContentType="application/vnd.openxmlformats-package.relationships+xml"/>
  <Default Extension="emf" ContentType="image/x-emf"/>
  <Default Extension="wav" ContentType="audio/wav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4" r:id="rId4"/>
    <p:sldId id="265" r:id="rId5"/>
    <p:sldId id="266" r:id="rId6"/>
    <p:sldId id="267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66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0.pn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7888FD-88DC-CF46-B158-A9C262FA73E4}" type="datetimeFigureOut">
              <a:t>1/8/17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21EB9E-2CE1-4B43-BBC2-C13FE00C623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034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48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E2E5DE-41C9-AA48-98ED-B7DC08FCD29B}" type="slidenum">
              <a:rPr lang="en-US" sz="1200"/>
              <a:pPr eaLnBrk="1" hangingPunct="1"/>
              <a:t>2</a:t>
            </a:fld>
            <a:endParaRPr 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72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20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44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42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952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48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03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64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656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91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78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27BD7-6F8B-8F45-A0BB-CF5DD4CE96E3}" type="datetimeFigureOut">
              <a:t>1/8/17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D08F1-D904-1E4F-9578-AC33F81F76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33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5" Type="http://schemas.openxmlformats.org/officeDocument/2006/relationships/image" Target="../media/image1.emf"/><Relationship Id="rId6" Type="http://schemas.openxmlformats.org/officeDocument/2006/relationships/image" Target="../media/image11.emf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4" Type="http://schemas.openxmlformats.org/officeDocument/2006/relationships/audio" Target="../media/media2.wav"/><Relationship Id="rId5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7" Type="http://schemas.openxmlformats.org/officeDocument/2006/relationships/image" Target="../media/image1.emf"/><Relationship Id="rId8" Type="http://schemas.openxmlformats.org/officeDocument/2006/relationships/image" Target="../media/image12.emf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3.emf"/><Relationship Id="rId5" Type="http://schemas.openxmlformats.org/officeDocument/2006/relationships/image" Target="../media/image10.png"/><Relationship Id="rId6" Type="http://schemas.openxmlformats.org/officeDocument/2006/relationships/image" Target="../media/image14.emf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5.emf"/><Relationship Id="rId5" Type="http://schemas.openxmlformats.org/officeDocument/2006/relationships/image" Target="../media/image10.png"/><Relationship Id="rId6" Type="http://schemas.openxmlformats.org/officeDocument/2006/relationships/image" Target="../media/image16.emf"/><Relationship Id="rId1" Type="http://schemas.microsoft.com/office/2007/relationships/media" Target="../media/media4.wav"/><Relationship Id="rId2" Type="http://schemas.openxmlformats.org/officeDocument/2006/relationships/audio" Target="../media/media4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533400" y="168874"/>
            <a:ext cx="79248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Chalkboard" charset="0"/>
                <a:ea typeface="ＭＳ Ｐゴシック" charset="0"/>
                <a:cs typeface="Chalkboard" charset="0"/>
              </a:rPr>
              <a:t>Hearing the Rhythms - Network Songs !</a:t>
            </a:r>
          </a:p>
          <a:p>
            <a:r>
              <a:rPr lang="en-US" sz="1400" dirty="0">
                <a:latin typeface="Chalkboard" charset="0"/>
                <a:ea typeface="ＭＳ Ｐゴシック" charset="0"/>
                <a:cs typeface="Chalkboard" charset="0"/>
              </a:rPr>
              <a:t>created by Carina Curto &amp; Katherine Morrison</a:t>
            </a:r>
          </a:p>
          <a:p>
            <a:r>
              <a:rPr lang="en-US" sz="1400" dirty="0">
                <a:latin typeface="Chalkboard" charset="0"/>
                <a:ea typeface="ＭＳ Ｐゴシック" charset="0"/>
                <a:cs typeface="Chalkboard" charset="0"/>
              </a:rPr>
              <a:t>January 2017 version</a:t>
            </a: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594832" y="3251004"/>
            <a:ext cx="5845251" cy="31644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400" u="sng" dirty="0" smtClean="0">
                <a:latin typeface="Chalkboard"/>
                <a:ea typeface="ＭＳ Ｐゴシック" charset="0"/>
                <a:cs typeface="Chalkboard"/>
              </a:rPr>
              <a:t>Input</a:t>
            </a:r>
            <a:r>
              <a:rPr lang="en-US" sz="1400" dirty="0" smtClean="0">
                <a:latin typeface="Chalkboard"/>
                <a:ea typeface="ＭＳ Ｐゴシック" charset="0"/>
                <a:cs typeface="Chalkboard"/>
              </a:rPr>
              <a:t>: a simple directed graph G satisfying two rules:</a:t>
            </a:r>
          </a:p>
          <a:p>
            <a:pPr marL="342900" indent="-342900" algn="l">
              <a:buAutoNum type="arabicPeriod"/>
            </a:pPr>
            <a:r>
              <a:rPr lang="en-US" sz="1400" dirty="0">
                <a:latin typeface="Chalkboard"/>
                <a:ea typeface="ＭＳ Ｐゴシック" charset="0"/>
                <a:cs typeface="Chalkboard"/>
              </a:rPr>
              <a:t>G is an oriented graph (no bi-directional connections), and</a:t>
            </a:r>
          </a:p>
          <a:p>
            <a:pPr marL="342900" indent="-342900" algn="l">
              <a:buAutoNum type="arabicPeriod"/>
            </a:pPr>
            <a:r>
              <a:rPr lang="en-US" sz="1400" dirty="0">
                <a:latin typeface="Chalkboard"/>
                <a:ea typeface="ＭＳ Ｐゴシック" charset="0"/>
                <a:cs typeface="Chalkboard"/>
              </a:rPr>
              <a:t>every node (neuron) of G has at least one out-going edge.</a:t>
            </a:r>
          </a:p>
          <a:p>
            <a:pPr marL="342900" indent="-342900" algn="l">
              <a:buAutoNum type="arabicPeriod"/>
            </a:pPr>
            <a:endParaRPr lang="en-US" sz="1400" dirty="0">
              <a:latin typeface="Chalkboard"/>
              <a:ea typeface="ＭＳ Ｐゴシック" charset="0"/>
              <a:cs typeface="Chalkboard"/>
            </a:endParaRPr>
          </a:p>
          <a:p>
            <a:pPr algn="l"/>
            <a:r>
              <a:rPr lang="en-US" sz="1400" u="sng" dirty="0">
                <a:latin typeface="Chalkboard"/>
                <a:ea typeface="ＭＳ Ｐゴシック" charset="0"/>
                <a:cs typeface="Chalkboard"/>
              </a:rPr>
              <a:t>Process</a:t>
            </a:r>
            <a:r>
              <a:rPr lang="en-US" sz="1400" dirty="0">
                <a:latin typeface="Chalkboard"/>
                <a:ea typeface="ＭＳ Ｐゴシック" charset="0"/>
                <a:cs typeface="Chalkboard"/>
              </a:rPr>
              <a:t>:  Use the graph to create a neural network with threshold-linear dynamics (next slide).  Next, choose an initial condition and compute the solution to the network equations.  The solution is a set of firing rates, one per neuron, as a function of time.  </a:t>
            </a:r>
          </a:p>
          <a:p>
            <a:pPr algn="l"/>
            <a:endParaRPr lang="en-US" sz="1400" dirty="0">
              <a:latin typeface="Chalkboard"/>
              <a:ea typeface="ＭＳ Ｐゴシック" charset="0"/>
              <a:cs typeface="Chalkboard"/>
            </a:endParaRPr>
          </a:p>
          <a:p>
            <a:pPr algn="l"/>
            <a:r>
              <a:rPr lang="en-US" sz="1400" dirty="0">
                <a:latin typeface="Chalkboard"/>
                <a:ea typeface="ＭＳ Ｐゴシック" charset="0"/>
                <a:cs typeface="Chalkboard"/>
              </a:rPr>
              <a:t>Finally, associate a piano key to each neuron, and use the neuron’s firing rate to modulate the amplitude of the key’s frequency. Superimpose the amplitude-modulated frequencies for all neurons to obtain a single acoustic signal.</a:t>
            </a:r>
          </a:p>
          <a:p>
            <a:pPr algn="l"/>
            <a:endParaRPr lang="en-US" sz="1400" dirty="0">
              <a:latin typeface="Chalkboard"/>
              <a:ea typeface="ＭＳ Ｐゴシック" charset="0"/>
              <a:cs typeface="Chalkboard"/>
            </a:endParaRPr>
          </a:p>
          <a:p>
            <a:pPr algn="l"/>
            <a:r>
              <a:rPr lang="en-US" sz="1400" u="sng" dirty="0">
                <a:latin typeface="Chalkboard"/>
                <a:ea typeface="ＭＳ Ｐゴシック" charset="0"/>
                <a:cs typeface="Chalkboard"/>
              </a:rPr>
              <a:t>Output</a:t>
            </a:r>
            <a:r>
              <a:rPr lang="en-US" sz="1400" dirty="0">
                <a:latin typeface="Chalkboard"/>
                <a:ea typeface="ＭＳ Ｐゴシック" charset="0"/>
                <a:cs typeface="Chalkboard"/>
              </a:rPr>
              <a:t>: the resulting acoustic signal is the network’s song !</a:t>
            </a:r>
          </a:p>
        </p:txBody>
      </p:sp>
      <p:pic>
        <p:nvPicPr>
          <p:cNvPr id="3" name="Picture 2" descr="penta-piano-keys-graph-jan21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076" y="1060560"/>
            <a:ext cx="5080006" cy="192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512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>
          <a:xfrm>
            <a:off x="575732" y="76200"/>
            <a:ext cx="7924800" cy="685800"/>
          </a:xfrm>
        </p:spPr>
        <p:txBody>
          <a:bodyPr/>
          <a:lstStyle/>
          <a:p>
            <a:r>
              <a:rPr lang="en-US" sz="2400" dirty="0" smtClean="0">
                <a:latin typeface="Chalkboard" charset="0"/>
                <a:ea typeface="ＭＳ Ｐゴシック" charset="0"/>
                <a:cs typeface="Chalkboard" charset="0"/>
              </a:rPr>
              <a:t>The neural network</a:t>
            </a:r>
            <a:endParaRPr lang="en-US" sz="2400" dirty="0">
              <a:latin typeface="Chalkboard" charset="0"/>
              <a:ea typeface="ＭＳ Ｐゴシック" charset="0"/>
              <a:cs typeface="Chalkboard" charset="0"/>
            </a:endParaRP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3486" y="1389078"/>
            <a:ext cx="3827768" cy="1050302"/>
          </a:xfrm>
          <a:prstGeom prst="rect">
            <a:avLst/>
          </a:prstGeom>
        </p:spPr>
      </p:pic>
      <p:grpSp>
        <p:nvGrpSpPr>
          <p:cNvPr id="11" name="Group 50"/>
          <p:cNvGrpSpPr>
            <a:grpSpLocks/>
          </p:cNvGrpSpPr>
          <p:nvPr/>
        </p:nvGrpSpPr>
        <p:grpSpPr bwMode="auto">
          <a:xfrm>
            <a:off x="5257143" y="2746324"/>
            <a:ext cx="1295399" cy="1106488"/>
            <a:chOff x="6400799" y="4344194"/>
            <a:chExt cx="1386600" cy="1218406"/>
          </a:xfrm>
        </p:grpSpPr>
        <p:cxnSp>
          <p:nvCxnSpPr>
            <p:cNvPr id="12" name="Straight Connector 11"/>
            <p:cNvCxnSpPr/>
            <p:nvPr/>
          </p:nvCxnSpPr>
          <p:spPr>
            <a:xfrm rot="5400000">
              <a:off x="6401447" y="4952645"/>
              <a:ext cx="1218406" cy="150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415799" y="5181754"/>
              <a:ext cx="1371600" cy="151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6400799" y="5181754"/>
              <a:ext cx="609099" cy="151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 flipH="1" flipV="1">
              <a:off x="7009542" y="4418898"/>
              <a:ext cx="763212" cy="76250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4737370" y="974440"/>
            <a:ext cx="34716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halkboard" charset="0"/>
                <a:cs typeface="Chalkboard" charset="0"/>
              </a:rPr>
              <a:t>T</a:t>
            </a:r>
            <a:r>
              <a:rPr lang="en-US" sz="1600" dirty="0" smtClean="0">
                <a:latin typeface="Chalkboard" charset="0"/>
                <a:cs typeface="Chalkboard" charset="0"/>
              </a:rPr>
              <a:t>hreshold-linear network dynamics:</a:t>
            </a:r>
            <a:endParaRPr lang="en-US" sz="1600" dirty="0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244" y="4539177"/>
            <a:ext cx="563562" cy="19829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5282" y="4858721"/>
            <a:ext cx="1473177" cy="535701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155" y="4533005"/>
            <a:ext cx="591864" cy="204462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5535358" y="4131293"/>
            <a:ext cx="22500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halkboard" charset="0"/>
                <a:cs typeface="Chalkboard" charset="0"/>
              </a:rPr>
              <a:t>p</a:t>
            </a:r>
            <a:r>
              <a:rPr lang="en-US" sz="1600" dirty="0" smtClean="0">
                <a:latin typeface="Chalkboard" charset="0"/>
                <a:cs typeface="Chalkboard" charset="0"/>
              </a:rPr>
              <a:t>arameter constraints:</a:t>
            </a:r>
            <a:endParaRPr lang="en-US" sz="1600" dirty="0"/>
          </a:p>
        </p:txBody>
      </p:sp>
      <p:sp>
        <p:nvSpPr>
          <p:cNvPr id="5" name="Rounded Rectangle 4"/>
          <p:cNvSpPr/>
          <p:nvPr/>
        </p:nvSpPr>
        <p:spPr>
          <a:xfrm>
            <a:off x="5535358" y="4067457"/>
            <a:ext cx="2250080" cy="1465719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771617" y="2911246"/>
            <a:ext cx="1266111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halkboard" charset="0"/>
                <a:cs typeface="Chalkboard" charset="0"/>
              </a:rPr>
              <a:t>threshold </a:t>
            </a:r>
          </a:p>
          <a:p>
            <a:r>
              <a:rPr lang="en-US" sz="1600" dirty="0">
                <a:latin typeface="Chalkboard" charset="0"/>
                <a:cs typeface="Chalkboard" charset="0"/>
              </a:rPr>
              <a:t>nonlinearity</a:t>
            </a:r>
            <a:endParaRPr lang="en-US" sz="1600"/>
          </a:p>
        </p:txBody>
      </p:sp>
      <p:sp>
        <p:nvSpPr>
          <p:cNvPr id="2" name="Rectangle 1"/>
          <p:cNvSpPr/>
          <p:nvPr/>
        </p:nvSpPr>
        <p:spPr>
          <a:xfrm>
            <a:off x="677690" y="4624843"/>
            <a:ext cx="181654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halkboard" charset="0"/>
                <a:cs typeface="Chalkboard" charset="0"/>
              </a:rPr>
              <a:t>n</a:t>
            </a:r>
            <a:r>
              <a:rPr lang="en-US" sz="1600" dirty="0" smtClean="0">
                <a:latin typeface="Chalkboard" charset="0"/>
                <a:cs typeface="Chalkboard" charset="0"/>
              </a:rPr>
              <a:t>etwork of excitatory &amp; inhibitory cells</a:t>
            </a:r>
            <a:endParaRPr lang="en-US" sz="1600" dirty="0"/>
          </a:p>
        </p:txBody>
      </p:sp>
      <p:sp>
        <p:nvSpPr>
          <p:cNvPr id="16" name="Rectangle 15"/>
          <p:cNvSpPr/>
          <p:nvPr/>
        </p:nvSpPr>
        <p:spPr>
          <a:xfrm>
            <a:off x="2978672" y="4624843"/>
            <a:ext cx="14788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halkboard" charset="0"/>
                <a:cs typeface="Chalkboard" charset="0"/>
              </a:rPr>
              <a:t>g</a:t>
            </a:r>
            <a:r>
              <a:rPr lang="en-US" sz="1600" dirty="0" smtClean="0">
                <a:latin typeface="Chalkboard" charset="0"/>
                <a:cs typeface="Chalkboard" charset="0"/>
              </a:rPr>
              <a:t>raph G of </a:t>
            </a:r>
          </a:p>
          <a:p>
            <a:r>
              <a:rPr lang="en-US" sz="1600" dirty="0">
                <a:latin typeface="Chalkboard" charset="0"/>
                <a:cs typeface="Chalkboard" charset="0"/>
              </a:rPr>
              <a:t>excitatory</a:t>
            </a:r>
          </a:p>
          <a:p>
            <a:r>
              <a:rPr lang="en-US" sz="1600" dirty="0" smtClean="0">
                <a:latin typeface="Chalkboard" charset="0"/>
                <a:cs typeface="Chalkboard" charset="0"/>
              </a:rPr>
              <a:t>interactions</a:t>
            </a: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63" y="1498317"/>
            <a:ext cx="3528146" cy="924545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404644" y="974440"/>
            <a:ext cx="326600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halkboard" charset="0"/>
                <a:cs typeface="Chalkboard" charset="0"/>
              </a:rPr>
              <a:t>Graph-based connectivity matrix:</a:t>
            </a:r>
            <a:endParaRPr lang="en-US" sz="1600" dirty="0"/>
          </a:p>
        </p:txBody>
      </p:sp>
      <p:pic>
        <p:nvPicPr>
          <p:cNvPr id="3" name="Picture 2" descr="excitatory_interneuron_model_graph_jan22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87" y="2688150"/>
            <a:ext cx="4078817" cy="168169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658335" y="2709316"/>
            <a:ext cx="320337" cy="2097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63022" y="3219219"/>
            <a:ext cx="320337" cy="2097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6491501" y="6494718"/>
            <a:ext cx="263405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/>
              <a:t>https://arxiv.org/abs/1605.04463</a:t>
            </a:r>
            <a:endParaRPr lang="en-US" sz="1400"/>
          </a:p>
        </p:txBody>
      </p:sp>
      <p:sp>
        <p:nvSpPr>
          <p:cNvPr id="27" name="Rectangle 26"/>
          <p:cNvSpPr/>
          <p:nvPr/>
        </p:nvSpPr>
        <p:spPr>
          <a:xfrm>
            <a:off x="410948" y="5711381"/>
            <a:ext cx="9963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A2001A"/>
                </a:solidFill>
                <a:latin typeface="Chalkboard" charset="0"/>
                <a:cs typeface="Chalkboard" charset="0"/>
              </a:rPr>
              <a:t>Preprint:</a:t>
            </a:r>
            <a:endParaRPr lang="en-US" sz="160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4729" y="6064073"/>
            <a:ext cx="6451600" cy="4191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66738" y="6305373"/>
            <a:ext cx="44704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249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693658" y="174931"/>
            <a:ext cx="1992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halkboard"/>
                <a:cs typeface="Chalkboard"/>
              </a:rPr>
              <a:t>song 1: penta</a:t>
            </a:r>
          </a:p>
        </p:txBody>
      </p:sp>
      <p:pic>
        <p:nvPicPr>
          <p:cNvPr id="13" name="penta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16800" y="1219200"/>
            <a:ext cx="812800" cy="8128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7821" y="5943089"/>
            <a:ext cx="78264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halkboard" charset="0"/>
                <a:cs typeface="Chalkboard" charset="0"/>
              </a:rPr>
              <a:t>The sequence of notes and the rhythm are emergent properties of the </a:t>
            </a:r>
          </a:p>
          <a:p>
            <a:r>
              <a:rPr lang="en-US" dirty="0">
                <a:latin typeface="Chalkboard" charset="0"/>
                <a:cs typeface="Chalkboard" charset="0"/>
              </a:rPr>
              <a:t>network dynamics.</a:t>
            </a:r>
            <a:endParaRPr lang="en-US"/>
          </a:p>
        </p:txBody>
      </p:sp>
      <p:pic>
        <p:nvPicPr>
          <p:cNvPr id="3" name="Picture 2" descr="penta-piano-keys-graph-jan21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95" y="838200"/>
            <a:ext cx="6034605" cy="2283122"/>
          </a:xfrm>
          <a:prstGeom prst="rect">
            <a:avLst/>
          </a:prstGeom>
        </p:spPr>
      </p:pic>
      <p:pic>
        <p:nvPicPr>
          <p:cNvPr id="7" name="Picture 6" descr="penta_network_dynamics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01" y="3352800"/>
            <a:ext cx="7540899" cy="266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353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693658" y="174931"/>
            <a:ext cx="1992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halkboard"/>
                <a:cs typeface="Chalkboard"/>
              </a:rPr>
              <a:t>song 1: penta</a:t>
            </a:r>
          </a:p>
        </p:txBody>
      </p:sp>
      <p:pic>
        <p:nvPicPr>
          <p:cNvPr id="13" name="penta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16800" y="1219200"/>
            <a:ext cx="812800" cy="812800"/>
          </a:xfrm>
          <a:prstGeom prst="rect">
            <a:avLst/>
          </a:prstGeom>
        </p:spPr>
      </p:pic>
      <p:pic>
        <p:nvPicPr>
          <p:cNvPr id="3" name="Picture 2" descr="penta-piano-keys-graph-jan21.eps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95" y="838200"/>
            <a:ext cx="6034605" cy="2283122"/>
          </a:xfrm>
          <a:prstGeom prst="rect">
            <a:avLst/>
          </a:prstGeom>
        </p:spPr>
      </p:pic>
      <p:pic>
        <p:nvPicPr>
          <p:cNvPr id="9" name="Picture 8" descr="skipping-piano-keys-graph-jan21.eps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60" y="3810000"/>
            <a:ext cx="6112240" cy="23124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81400" y="3276600"/>
            <a:ext cx="2388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halkboard"/>
                <a:cs typeface="Chalkboard"/>
              </a:rPr>
              <a:t>song 2: skipping</a:t>
            </a:r>
          </a:p>
        </p:txBody>
      </p:sp>
      <p:pic>
        <p:nvPicPr>
          <p:cNvPr id="11" name="skipping.wav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416800" y="4572000"/>
            <a:ext cx="812800" cy="812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13965" y="6243908"/>
            <a:ext cx="8050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halkboard" charset="0"/>
                <a:cs typeface="Chalkboard" charset="0"/>
              </a:rPr>
              <a:t>The only difference between these networks is the pattern of connections.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991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500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693658" y="174931"/>
            <a:ext cx="2274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halkboard"/>
                <a:cs typeface="Chalkboard"/>
              </a:rPr>
              <a:t>song 3: whistle</a:t>
            </a:r>
          </a:p>
        </p:txBody>
      </p:sp>
      <p:sp>
        <p:nvSpPr>
          <p:cNvPr id="3" name="Rectangle 2"/>
          <p:cNvSpPr/>
          <p:nvPr/>
        </p:nvSpPr>
        <p:spPr>
          <a:xfrm>
            <a:off x="497821" y="6038336"/>
            <a:ext cx="8289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halkboard" charset="0"/>
                <a:cs typeface="Chalkboard" charset="0"/>
              </a:rPr>
              <a:t>Can you hear how this one takes longer to settle into the repeating pattern?</a:t>
            </a:r>
            <a:endParaRPr lang="en-US"/>
          </a:p>
        </p:txBody>
      </p:sp>
      <p:pic>
        <p:nvPicPr>
          <p:cNvPr id="7" name="Picture 6" descr="whistle-piano-keys-graph-jan2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914400"/>
            <a:ext cx="5562600" cy="2096291"/>
          </a:xfrm>
          <a:prstGeom prst="rect">
            <a:avLst/>
          </a:prstGeom>
        </p:spPr>
      </p:pic>
      <p:pic>
        <p:nvPicPr>
          <p:cNvPr id="6" name="whistle_n11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35800" y="1524000"/>
            <a:ext cx="812800" cy="812800"/>
          </a:xfrm>
          <a:prstGeom prst="rect">
            <a:avLst/>
          </a:prstGeom>
        </p:spPr>
      </p:pic>
      <p:pic>
        <p:nvPicPr>
          <p:cNvPr id="11" name="Picture 10" descr="whistle_network_dynamics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78" y="3429000"/>
            <a:ext cx="6770822" cy="265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279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693658" y="174931"/>
            <a:ext cx="2710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halkboard"/>
                <a:cs typeface="Chalkboard"/>
              </a:rPr>
              <a:t>song 4: arhythmia</a:t>
            </a:r>
          </a:p>
        </p:txBody>
      </p:sp>
      <p:sp>
        <p:nvSpPr>
          <p:cNvPr id="6" name="Rectangle 5"/>
          <p:cNvSpPr/>
          <p:nvPr/>
        </p:nvSpPr>
        <p:spPr>
          <a:xfrm>
            <a:off x="1672534" y="6038336"/>
            <a:ext cx="59426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halkboard" charset="0"/>
                <a:cs typeface="Chalkboard" charset="0"/>
              </a:rPr>
              <a:t>Does the song for this network ever perfectly repeat?</a:t>
            </a:r>
            <a:endParaRPr lang="en-US"/>
          </a:p>
        </p:txBody>
      </p:sp>
      <p:pic>
        <p:nvPicPr>
          <p:cNvPr id="7" name="Picture 6" descr="arythmia-piano-keys-graph-jan2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838200"/>
            <a:ext cx="5071539" cy="2458341"/>
          </a:xfrm>
          <a:prstGeom prst="rect">
            <a:avLst/>
          </a:prstGeom>
        </p:spPr>
      </p:pic>
      <p:pic>
        <p:nvPicPr>
          <p:cNvPr id="5" name="arhythmia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08786" y="1473200"/>
            <a:ext cx="812800" cy="812800"/>
          </a:xfrm>
          <a:prstGeom prst="rect">
            <a:avLst/>
          </a:prstGeom>
        </p:spPr>
      </p:pic>
      <p:pic>
        <p:nvPicPr>
          <p:cNvPr id="10" name="Picture 9" descr="arythmia_network_dynamics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733800"/>
            <a:ext cx="6717144" cy="226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846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279</Words>
  <Application>Microsoft Macintosh PowerPoint</Application>
  <PresentationFormat>On-screen Show (4:3)</PresentationFormat>
  <Paragraphs>35</Paragraphs>
  <Slides>6</Slides>
  <Notes>1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The neural network</vt:lpstr>
      <vt:lpstr>PowerPoint Presentation</vt:lpstr>
      <vt:lpstr>PowerPoint Presentation</vt:lpstr>
      <vt:lpstr>PowerPoint Presentation</vt:lpstr>
      <vt:lpstr>PowerPoint Presentation</vt:lpstr>
    </vt:vector>
  </TitlesOfParts>
  <Company>PSU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Carina Curto</dc:creator>
  <cp:lastModifiedBy>Carina Curto</cp:lastModifiedBy>
  <cp:revision>68</cp:revision>
  <dcterms:created xsi:type="dcterms:W3CDTF">2016-01-21T04:08:39Z</dcterms:created>
  <dcterms:modified xsi:type="dcterms:W3CDTF">2017-01-09T03:50:33Z</dcterms:modified>
</cp:coreProperties>
</file>

<file path=docProps/thumbnail.jpeg>
</file>